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58"/>
  </p:notesMasterIdLst>
  <p:handoutMasterIdLst>
    <p:handoutMasterId r:id="rId59"/>
  </p:handoutMasterIdLst>
  <p:sldIdLst>
    <p:sldId id="274" r:id="rId3"/>
    <p:sldId id="585" r:id="rId4"/>
    <p:sldId id="276" r:id="rId5"/>
    <p:sldId id="559" r:id="rId6"/>
    <p:sldId id="560" r:id="rId7"/>
    <p:sldId id="566" r:id="rId8"/>
    <p:sldId id="562" r:id="rId9"/>
    <p:sldId id="567" r:id="rId10"/>
    <p:sldId id="568" r:id="rId11"/>
    <p:sldId id="563" r:id="rId12"/>
    <p:sldId id="570" r:id="rId13"/>
    <p:sldId id="449" r:id="rId14"/>
    <p:sldId id="457" r:id="rId15"/>
    <p:sldId id="459" r:id="rId16"/>
    <p:sldId id="454" r:id="rId17"/>
    <p:sldId id="460" r:id="rId18"/>
    <p:sldId id="577" r:id="rId19"/>
    <p:sldId id="578" r:id="rId20"/>
    <p:sldId id="463" r:id="rId21"/>
    <p:sldId id="468" r:id="rId22"/>
    <p:sldId id="571" r:id="rId23"/>
    <p:sldId id="572" r:id="rId24"/>
    <p:sldId id="557" r:id="rId25"/>
    <p:sldId id="476" r:id="rId26"/>
    <p:sldId id="478" r:id="rId27"/>
    <p:sldId id="547" r:id="rId28"/>
    <p:sldId id="503" r:id="rId29"/>
    <p:sldId id="493" r:id="rId30"/>
    <p:sldId id="505" r:id="rId31"/>
    <p:sldId id="582" r:id="rId32"/>
    <p:sldId id="583" r:id="rId33"/>
    <p:sldId id="519" r:id="rId34"/>
    <p:sldId id="521" r:id="rId35"/>
    <p:sldId id="522" r:id="rId36"/>
    <p:sldId id="523" r:id="rId37"/>
    <p:sldId id="575" r:id="rId38"/>
    <p:sldId id="524" r:id="rId39"/>
    <p:sldId id="525" r:id="rId40"/>
    <p:sldId id="526" r:id="rId41"/>
    <p:sldId id="527" r:id="rId42"/>
    <p:sldId id="528" r:id="rId43"/>
    <p:sldId id="529" r:id="rId44"/>
    <p:sldId id="530" r:id="rId45"/>
    <p:sldId id="531" r:id="rId46"/>
    <p:sldId id="576" r:id="rId47"/>
    <p:sldId id="586" r:id="rId48"/>
    <p:sldId id="579" r:id="rId49"/>
    <p:sldId id="580" r:id="rId50"/>
    <p:sldId id="581" r:id="rId51"/>
    <p:sldId id="538" r:id="rId52"/>
    <p:sldId id="584" r:id="rId53"/>
    <p:sldId id="349" r:id="rId54"/>
    <p:sldId id="558" r:id="rId55"/>
    <p:sldId id="431" r:id="rId56"/>
    <p:sldId id="392" r:id="rId5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08" autoAdjust="0"/>
    <p:restoredTop sz="94087" autoAdjust="0"/>
  </p:normalViewPr>
  <p:slideViewPr>
    <p:cSldViewPr>
      <p:cViewPr varScale="1">
        <p:scale>
          <a:sx n="56" d="100"/>
          <a:sy n="56" d="100"/>
        </p:scale>
        <p:origin x="96" y="21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35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424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9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Formatter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dge.softuni.bg/Contests/Practice/Index/382#0" TargetMode="Externa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533400"/>
            <a:ext cx="8132718" cy="1476352"/>
          </a:xfrm>
        </p:spPr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1981200"/>
            <a:ext cx="8132718" cy="1793743"/>
          </a:xfrm>
        </p:spPr>
        <p:txBody>
          <a:bodyPr>
            <a:normAutofit/>
          </a:bodyPr>
          <a:lstStyle/>
          <a:p>
            <a:r>
              <a:rPr lang="en-US" dirty="0"/>
              <a:t>Data Types, Statements, Console I/O, Conditional Statements, Loops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http://softuni.bg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6931">
            <a:off x="5301431" y="389322"/>
            <a:ext cx="898633" cy="1432015"/>
          </a:xfrm>
          <a:prstGeom prst="roundRect">
            <a:avLst>
              <a:gd name="adj" fmla="val 2736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4878"/>
          <a:stretch/>
        </p:blipFill>
        <p:spPr>
          <a:xfrm>
            <a:off x="4012704" y="4021121"/>
            <a:ext cx="7534275" cy="1896383"/>
          </a:xfrm>
          <a:prstGeom prst="roundRect">
            <a:avLst>
              <a:gd name="adj" fmla="val 2136"/>
            </a:avLst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Printing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Java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formatted printing</a:t>
            </a:r>
            <a:r>
              <a:rPr lang="en-US" dirty="0"/>
              <a:t> by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dirty="0"/>
              <a:t> – prints a string argument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-US" dirty="0"/>
              <a:t> – prints a floating-point argument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%.2f</a:t>
            </a:r>
            <a:r>
              <a:rPr lang="en-US" dirty="0"/>
              <a:t> – prints a floating-point argument with 2 digits precision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%n</a:t>
            </a:r>
            <a:r>
              <a:rPr lang="en-US" dirty="0"/>
              <a:t> – prints a new line</a:t>
            </a:r>
          </a:p>
          <a:p>
            <a:pPr lvl="1"/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438400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"Name: %s"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name);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412" y="3758809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"Height: %f"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height);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5095783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"Height: %.2f"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height);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1625" y="6209031"/>
            <a:ext cx="115823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white"/>
                </a:solidFill>
              </a:rPr>
              <a:t>Learn more at </a:t>
            </a:r>
            <a:r>
              <a:rPr lang="en-US" sz="2600" dirty="0">
                <a:solidFill>
                  <a:prstClr val="white"/>
                </a:solidFill>
                <a:hlinkClick r:id="rId2"/>
              </a:rPr>
              <a:t>http://docs.oracle.com/javase/8/docs/api/java/util/Formatter.html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9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that reads three numbers. Print the average of the three,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formatted to the second digit after the decimal point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Average of Three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sp>
        <p:nvSpPr>
          <p:cNvPr id="16" name="Right Arrow 18"/>
          <p:cNvSpPr/>
          <p:nvPr/>
        </p:nvSpPr>
        <p:spPr>
          <a:xfrm>
            <a:off x="5667166" y="240868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35150" y="2332578"/>
            <a:ext cx="210774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2   4.5  3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704012" y="2332577"/>
            <a:ext cx="210774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3.17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5409" y="3052548"/>
            <a:ext cx="10460714" cy="30390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 = new Scanner(System.in);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first = sc.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 = sc.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third = sc.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sumAbs = first + second + third;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avg = sumAbs / 3;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System.out.printf("%.2f", avg);</a:t>
            </a:r>
          </a:p>
        </p:txBody>
      </p:sp>
    </p:spTree>
    <p:extLst>
      <p:ext uri="{BB962C8B-B14F-4D97-AF65-F5344CB8AC3E}">
        <p14:creationId xmlns:p14="http://schemas.microsoft.com/office/powerpoint/2010/main" val="16063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2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852" y="1541294"/>
            <a:ext cx="6119192" cy="3030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2111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 Types in Java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1941">
            <a:off x="3423899" y="3072279"/>
            <a:ext cx="1200509" cy="1913069"/>
          </a:xfrm>
          <a:prstGeom prst="roundRect">
            <a:avLst>
              <a:gd name="adj" fmla="val 273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79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/>
              <a:t> (-128 to 127): signed 8-bit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/>
              <a:t> (-2,147,483,648 to 2,147,483,647): signed 32-bit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/>
              <a:t> (-9,223,372,036,854,775,808 to 9,223,372,036,854,775,807): signed 64-bit</a:t>
            </a: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987550" y="4267200"/>
            <a:ext cx="2578862" cy="1760569"/>
            <a:chOff x="7937623" y="847893"/>
            <a:chExt cx="2578862" cy="1760569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8355414" y="1900576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573983" y="1677691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55703">
              <a:off x="9149270" y="1109796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12812" y="4300174"/>
            <a:ext cx="7494958" cy="1948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1;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= 3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(short) (b + i + num);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4723041" y="3920304"/>
            <a:ext cx="3188579" cy="998592"/>
          </a:xfrm>
          <a:prstGeom prst="wedgeRoundRectCallout">
            <a:avLst>
              <a:gd name="adj1" fmla="val -94976"/>
              <a:gd name="adj2" fmla="val 929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Capital l is harder to confuse with 1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562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32-bits,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64-bits,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4958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2940732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371600"/>
            <a:ext cx="10363198" cy="48474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= 0.33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 = 1.67;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f + d;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fSum = f + d;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not compile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infinity = 3.14 / 0;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0.33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1.67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2.000000013113022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System.out.println(infinity);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646612" y="2133600"/>
            <a:ext cx="3188579" cy="677679"/>
          </a:xfrm>
          <a:prstGeom prst="wedgeRoundRectCallout">
            <a:avLst>
              <a:gd name="adj1" fmla="val -76119"/>
              <a:gd name="adj2" fmla="val -496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Double by default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1237530"/>
            <a:ext cx="3188579" cy="677679"/>
          </a:xfrm>
          <a:prstGeom prst="wedgeRoundRectCallout">
            <a:avLst>
              <a:gd name="adj1" fmla="val -109903"/>
              <a:gd name="adj2" fmla="val -7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"f" specifies a float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floating-point arithmetic sometime works incorrectly</a:t>
            </a:r>
          </a:p>
          <a:p>
            <a:pPr lvl="1"/>
            <a:r>
              <a:rPr lang="en-US" dirty="0"/>
              <a:t>Don't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/>
              <a:t> for financial calculations!</a:t>
            </a:r>
          </a:p>
          <a:p>
            <a:r>
              <a:rPr lang="en-US" dirty="0"/>
              <a:t>In Java 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BigDecimal</a:t>
            </a:r>
            <a:r>
              <a:rPr lang="en-US" b="1" dirty="0"/>
              <a:t> </a:t>
            </a:r>
            <a:r>
              <a:rPr lang="en-US" dirty="0"/>
              <a:t>class for financial calculations: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BigDecimal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3479155"/>
            <a:ext cx="10363198" cy="26930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java.math.BigDecimal;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bigF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("0.33");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bigD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("1.67");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bigSum = bigF.add(bigD);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System.out.println(bigSum);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</a:t>
            </a:r>
          </a:p>
        </p:txBody>
      </p:sp>
    </p:spTree>
    <p:extLst>
      <p:ext uri="{BB962C8B-B14F-4D97-AF65-F5344CB8AC3E}">
        <p14:creationId xmlns:p14="http://schemas.microsoft.com/office/powerpoint/2010/main" val="2284195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that reads: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 of product </a:t>
            </a:r>
            <a:r>
              <a:rPr lang="en-US" dirty="0"/>
              <a:t>from the first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the amount </a:t>
            </a:r>
            <a:r>
              <a:rPr lang="en-US" dirty="0"/>
              <a:t>of Deutsche Marks needed to buy 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Exchange rate: 4210500000000 : 1, price of 1kg product : 1.20 BGN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Euro Trip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709124" y="3657600"/>
            <a:ext cx="6767400" cy="2331391"/>
            <a:chOff x="2582008" y="3826816"/>
            <a:chExt cx="7024804" cy="2331391"/>
          </a:xfrm>
        </p:grpSpPr>
        <p:sp>
          <p:nvSpPr>
            <p:cNvPr id="16" name="Right Arrow 18"/>
            <p:cNvSpPr/>
            <p:nvPr/>
          </p:nvSpPr>
          <p:spPr>
            <a:xfrm>
              <a:off x="4708515" y="5100496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582008" y="3826816"/>
              <a:ext cx="1866907" cy="2329906"/>
              <a:chOff x="2582008" y="3826816"/>
              <a:chExt cx="1866907" cy="2329906"/>
            </a:xfrm>
          </p:grpSpPr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2.35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2582010" y="4981840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582008" y="5569281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15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395143" y="3826816"/>
              <a:ext cx="4211669" cy="2331391"/>
              <a:chOff x="5395143" y="3826816"/>
              <a:chExt cx="4211669" cy="2331391"/>
            </a:xfrm>
          </p:grpSpPr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11873610000000.00 marks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3" y="4992310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5052600000000.00 marks</a:t>
                </a:r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5395143" y="5570766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75789000000000.00 marks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1890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2312" y="1260722"/>
            <a:ext cx="10744201" cy="40387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quantity = Double.parseDouble(scanner.nextLine());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pricePerKilo = 1.20;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priceInLevs = new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(pricePerKilo * quantity);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exchangeRate = new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("4210500000000");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marksNeeded = exchangeRate.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(priceInLevs);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 marks", marksNeeded);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Euro Trip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77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6858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Primitive Data Types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905000"/>
            <a:ext cx="10363198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true;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System.out.println(!b);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false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9716" y="3522584"/>
            <a:ext cx="11804822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Character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22117" y="4392304"/>
            <a:ext cx="10363198" cy="1800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 = '</a:t>
            </a:r>
            <a:r>
              <a:rPr lang="ru-RU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'\u03A9';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l-G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Ω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</p:txBody>
      </p:sp>
    </p:spTree>
    <p:extLst>
      <p:ext uri="{BB962C8B-B14F-4D97-AF65-F5344CB8AC3E}">
        <p14:creationId xmlns:p14="http://schemas.microsoft.com/office/powerpoint/2010/main" val="3028615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/>
              <a:t>JavaAdvanced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concatenated</a:t>
            </a:r>
          </a:p>
          <a:p>
            <a:pPr lvl="1"/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operator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Java";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443413" y="1600200"/>
            <a:ext cx="3954860" cy="3915229"/>
            <a:chOff x="7443413" y="1600200"/>
            <a:chExt cx="3954860" cy="391522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055429" y="2959398"/>
              <a:ext cx="973670" cy="2556031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74848" y="4253887"/>
              <a:ext cx="1433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54" y="5142369"/>
            <a:ext cx="5645974" cy="4855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32283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first and last name as an input. Print a greeting starting with "Hello" where if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is missing</a:t>
            </a:r>
            <a:r>
              <a:rPr lang="en-US" dirty="0"/>
              <a:t>, replace it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five stars "*"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709124" y="3003062"/>
            <a:ext cx="6767400" cy="2524875"/>
            <a:chOff x="2582008" y="3826816"/>
            <a:chExt cx="7024804" cy="2524875"/>
          </a:xfrm>
        </p:grpSpPr>
        <p:sp>
          <p:nvSpPr>
            <p:cNvPr id="18" name="Right Arrow 18"/>
            <p:cNvSpPr/>
            <p:nvPr/>
          </p:nvSpPr>
          <p:spPr>
            <a:xfrm>
              <a:off x="4693426" y="4994745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582008" y="3826816"/>
              <a:ext cx="1866907" cy="2524875"/>
              <a:chOff x="2582008" y="3826816"/>
              <a:chExt cx="1866907" cy="2524875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Robert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Ford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2582008" y="5375745"/>
                <a:ext cx="1866901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en-US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Ford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395147" y="3826816"/>
              <a:ext cx="4211665" cy="2524875"/>
              <a:chOff x="5395147" y="3826816"/>
              <a:chExt cx="4211665" cy="252487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Hello, Robert Ford!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5395147" y="5375745"/>
                <a:ext cx="4211665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Hello, ***** Ford!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0860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78355" y="1447800"/>
            <a:ext cx="10155914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scanner.nextLine();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scanner.nextLine();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(firstName.isEmpty()) {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firstName = "*****";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check last name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%s %s!"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firstName, lastName);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Greeting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26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dirty="0"/>
              <a:t> class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base type 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7655469" y="2505949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0058" y="3795532"/>
            <a:ext cx="10191154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dataContainer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"Five"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System.out.println(dataContainer);</a:t>
            </a:r>
          </a:p>
        </p:txBody>
      </p:sp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696" y="4185756"/>
            <a:ext cx="1901316" cy="18577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1513353"/>
            <a:ext cx="1447800" cy="1604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5341736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primitive type in Java has a corresponding wrapper: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java.lang.Integer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java.lang.Double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boolean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java.lang.Boolean</a:t>
            </a:r>
          </a:p>
          <a:p>
            <a:r>
              <a:rPr lang="en-US" dirty="0"/>
              <a:t>Primitive wrappers can have a value or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(no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Nullable</a:t>
            </a:r>
            <a:r>
              <a:rPr lang="en-US" dirty="0"/>
              <a:t> Types: Integer, Long, Boolean, …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600" y="4681073"/>
            <a:ext cx="10349412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 value: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i + 1;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 value: 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 value (null)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i + 1;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NullPointerException</a:t>
            </a:r>
          </a:p>
        </p:txBody>
      </p:sp>
    </p:spTree>
    <p:extLst>
      <p:ext uri="{BB962C8B-B14F-4D97-AF65-F5344CB8AC3E}">
        <p14:creationId xmlns:p14="http://schemas.microsoft.com/office/powerpoint/2010/main" val="10612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Type conversion and typecasting change one type to another</a:t>
            </a:r>
          </a:p>
          <a:p>
            <a:pPr lvl="1"/>
            <a:r>
              <a:rPr lang="en-US" dirty="0"/>
              <a:t>Java supports Explicit type conversion (casting)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Java also supports Implicit type conversion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362200"/>
            <a:ext cx="10536914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dataLoss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(byte)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12345;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with data loss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474285"/>
            <a:ext cx="10536914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Implicit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//double minHeight =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Compilation error!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46812" y="5596660"/>
            <a:ext cx="4572000" cy="1124819"/>
          </a:xfrm>
          <a:prstGeom prst="wedgeRoundRectCallout">
            <a:avLst>
              <a:gd name="adj1" fmla="val -37294"/>
              <a:gd name="adj2" fmla="val -79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Implicit casting is not allowed if data loss is possible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11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1013910" y="1876969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I/O and Data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8071577" y="1759207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9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01" y="1165686"/>
            <a:ext cx="1097848" cy="1097848"/>
          </a:xfrm>
          <a:prstGeom prst="ellipse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 rot="509281">
            <a:off x="1333639" y="801472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75553">
            <a:off x="1631158" y="36017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132441">
            <a:off x="9105343" y="980229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25" name="TextBox 24"/>
          <p:cNvSpPr txBox="1"/>
          <p:nvPr/>
        </p:nvSpPr>
        <p:spPr>
          <a:xfrm rot="525195">
            <a:off x="9176323" y="3800290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0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Conditional Statements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/>
              <a:t>Implementing Conditional Logic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84" y="1376281"/>
            <a:ext cx="5942328" cy="29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29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03439"/>
            <a:ext cx="10588624" cy="3013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Integer.parseInt(scanner.nextLine());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% 2 == 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05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086428"/>
            <a:ext cx="10588624" cy="4185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 {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1: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System.out.println("Monday");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2: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System.out.println("Tuesday");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3: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System.out.println("Wednesday");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4: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System.out.println("Thursday");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5: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System.out.println("Friday");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6: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System.out.println("Saturday");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7: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System.out.println("Sunday");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System.out.println("Invalid day!");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653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Console-Based Input and Output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Data Types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Conditional Statements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Loops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Methods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75612" y="1725573"/>
            <a:ext cx="3429001" cy="4421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9">
            <a:off x="5574162" y="3217123"/>
            <a:ext cx="1805693" cy="2877459"/>
          </a:xfrm>
          <a:prstGeom prst="roundRect">
            <a:avLst>
              <a:gd name="adj" fmla="val 2736"/>
            </a:avLst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GB" dirty="0"/>
              <a:t>A student travels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GB" dirty="0"/>
              <a:t> kilometers using one type of transport:</a:t>
            </a:r>
          </a:p>
          <a:p>
            <a:pPr lvl="1"/>
            <a:r>
              <a:rPr lang="en-GB" b="1" dirty="0"/>
              <a:t>Taxi:</a:t>
            </a:r>
            <a:r>
              <a:rPr lang="en-GB" dirty="0"/>
              <a:t> Initial tax</a:t>
            </a:r>
            <a:r>
              <a:rPr lang="bg-BG" dirty="0"/>
              <a:t>: 0.70 </a:t>
            </a:r>
            <a:r>
              <a:rPr lang="en-GB" dirty="0"/>
              <a:t>USD</a:t>
            </a:r>
            <a:r>
              <a:rPr lang="bg-BG" dirty="0"/>
              <a:t>.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Daytime</a:t>
            </a:r>
            <a:r>
              <a:rPr lang="en-GB" dirty="0"/>
              <a:t> cost</a:t>
            </a:r>
            <a:r>
              <a:rPr lang="bg-BG" dirty="0"/>
              <a:t>: </a:t>
            </a:r>
            <a:r>
              <a:rPr lang="bg-BG" b="1" dirty="0"/>
              <a:t>0.79</a:t>
            </a:r>
            <a:r>
              <a:rPr lang="bg-BG" dirty="0"/>
              <a:t> </a:t>
            </a:r>
            <a:r>
              <a:rPr lang="en-GB" dirty="0"/>
              <a:t>USD/km</a:t>
            </a:r>
            <a:r>
              <a:rPr lang="en-US" dirty="0"/>
              <a:t>.</a:t>
            </a:r>
            <a:r>
              <a:rPr lang="bg-BG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Night time</a:t>
            </a:r>
            <a:r>
              <a:rPr lang="en-GB" dirty="0"/>
              <a:t> cost</a:t>
            </a:r>
            <a:r>
              <a:rPr lang="bg-BG" dirty="0"/>
              <a:t>: </a:t>
            </a:r>
            <a:r>
              <a:rPr lang="bg-BG" b="1" dirty="0"/>
              <a:t>0.90</a:t>
            </a:r>
            <a:r>
              <a:rPr lang="bg-BG" dirty="0"/>
              <a:t>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bg-BG" dirty="0"/>
              <a:t>.</a:t>
            </a:r>
            <a:endParaRPr lang="en-GB" dirty="0"/>
          </a:p>
          <a:p>
            <a:pPr lvl="1"/>
            <a:r>
              <a:rPr lang="en-GB" b="1" dirty="0"/>
              <a:t>Bus</a:t>
            </a:r>
            <a:r>
              <a:rPr lang="en-GB" dirty="0"/>
              <a:t>:</a:t>
            </a:r>
            <a:r>
              <a:rPr lang="bg-BG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Day / Night</a:t>
            </a:r>
            <a:r>
              <a:rPr lang="en-GB" dirty="0"/>
              <a:t> tariff</a:t>
            </a:r>
            <a:r>
              <a:rPr lang="bg-BG" dirty="0"/>
              <a:t>: </a:t>
            </a:r>
            <a:r>
              <a:rPr lang="bg-BG" b="1" dirty="0"/>
              <a:t>0.09</a:t>
            </a:r>
            <a:r>
              <a:rPr lang="bg-BG" dirty="0"/>
              <a:t>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bg-BG" dirty="0"/>
              <a:t>.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For at least 20 kilometers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Train:</a:t>
            </a:r>
            <a:r>
              <a:rPr lang="bg-BG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Day / Night</a:t>
            </a:r>
            <a:r>
              <a:rPr lang="en-GB" dirty="0"/>
              <a:t> tariff</a:t>
            </a:r>
            <a:r>
              <a:rPr lang="bg-BG" dirty="0"/>
              <a:t>: </a:t>
            </a:r>
            <a:r>
              <a:rPr lang="bg-BG" b="1" dirty="0"/>
              <a:t>0.06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en-US" dirty="0"/>
              <a:t>.</a:t>
            </a:r>
            <a:r>
              <a:rPr lang="bg-BG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For at least 100 kilometers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Transport Price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43584" y="4425245"/>
            <a:ext cx="4663309" cy="1539249"/>
            <a:chOff x="440503" y="4442274"/>
            <a:chExt cx="4663309" cy="1539249"/>
          </a:xfrm>
        </p:grpSpPr>
        <p:sp>
          <p:nvSpPr>
            <p:cNvPr id="18" name="Right Arrow 18"/>
            <p:cNvSpPr/>
            <p:nvPr/>
          </p:nvSpPr>
          <p:spPr>
            <a:xfrm>
              <a:off x="2529765" y="5029715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40503" y="4442274"/>
              <a:ext cx="1798497" cy="1534285"/>
              <a:chOff x="2582011" y="3826816"/>
              <a:chExt cx="1866904" cy="1534285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2582011" y="4404328"/>
                <a:ext cx="1866901" cy="9567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5</a:t>
                </a:r>
              </a:p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day</a:t>
                </a:r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212174" y="4447238"/>
              <a:ext cx="1891638" cy="1534285"/>
              <a:chOff x="5395147" y="3826816"/>
              <a:chExt cx="4211665" cy="153428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9567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4.65</a:t>
                </a:r>
              </a:p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6688903" y="4416929"/>
            <a:ext cx="4663309" cy="1539249"/>
            <a:chOff x="440503" y="4442274"/>
            <a:chExt cx="4663309" cy="1539249"/>
          </a:xfrm>
        </p:grpSpPr>
        <p:sp>
          <p:nvSpPr>
            <p:cNvPr id="30" name="Right Arrow 18"/>
            <p:cNvSpPr/>
            <p:nvPr/>
          </p:nvSpPr>
          <p:spPr>
            <a:xfrm>
              <a:off x="2529765" y="5029715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40503" y="4442274"/>
              <a:ext cx="1798497" cy="1534285"/>
              <a:chOff x="2582011" y="3826816"/>
              <a:chExt cx="1866904" cy="1534285"/>
            </a:xfrm>
          </p:grpSpPr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2582011" y="4404328"/>
                <a:ext cx="1866901" cy="9567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180</a:t>
                </a:r>
              </a:p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night</a:t>
                </a:r>
              </a:p>
            </p:txBody>
          </p:sp>
          <p:sp>
            <p:nvSpPr>
              <p:cNvPr id="36" name="Rectangle 35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212174" y="4447238"/>
              <a:ext cx="1891638" cy="1534285"/>
              <a:chOff x="5395147" y="3826816"/>
              <a:chExt cx="4211665" cy="1534285"/>
            </a:xfrm>
          </p:grpSpPr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9567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10.80</a:t>
                </a:r>
              </a:p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</p:grpSp>
      </p:grp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4305788" y="5428919"/>
            <a:ext cx="1503239" cy="736702"/>
          </a:xfrm>
          <a:prstGeom prst="wedgeRoundRectCallout">
            <a:avLst>
              <a:gd name="adj1" fmla="val -43063"/>
              <a:gd name="adj2" fmla="val -674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Round to 2</a:t>
            </a:r>
            <a:r>
              <a:rPr lang="en-US" baseline="30000" dirty="0">
                <a:solidFill>
                  <a:srgbClr val="FFFFFF"/>
                </a:solidFill>
              </a:rPr>
              <a:t>nd</a:t>
            </a:r>
            <a:r>
              <a:rPr lang="en-US" dirty="0">
                <a:solidFill>
                  <a:srgbClr val="FFFFFF"/>
                </a:solidFill>
              </a:rPr>
              <a:t> digit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68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1" y="995391"/>
            <a:ext cx="10744201" cy="51006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distance = Integer.valueOf(scanner.nextLine());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dayOrNight = scanner.nextLine();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taxiRate = 0.90;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(dayOrNight.equals("day")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taxiRate = 0.79;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(distance &lt; 20)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System.out.printf("Taxi: %f", 0.70 + (distance * taxiRate));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(distance &lt;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System.out.printf("Bus: %f", distance * 0.09);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System.out.printf("Train: %f", distance * 0.06);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Transport Price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47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497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526" y="1371600"/>
            <a:ext cx="6457844" cy="3748577"/>
          </a:xfrm>
          <a:prstGeom prst="roundRect">
            <a:avLst>
              <a:gd name="adj" fmla="val 1819"/>
            </a:avLst>
          </a:prstGeom>
        </p:spPr>
      </p:pic>
    </p:spTree>
    <p:extLst>
      <p:ext uri="{BB962C8B-B14F-4D97-AF65-F5344CB8AC3E}">
        <p14:creationId xmlns:p14="http://schemas.microsoft.com/office/powerpoint/2010/main" val="3729949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simplest and most frequently used loop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repeat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endParaRPr lang="en-US" dirty="0">
              <a:solidFill>
                <a:schemeClr val="tx2">
                  <a:lumMod val="75000"/>
                </a:schemeClr>
              </a:solidFill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Returns a boolean result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Also 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 condition</a:t>
            </a:r>
          </a:p>
        </p:txBody>
      </p:sp>
      <p:sp>
        <p:nvSpPr>
          <p:cNvPr id="428037" name="Rectangle 5"/>
          <p:cNvSpPr>
            <a:spLocks noChangeArrowheads="1"/>
          </p:cNvSpPr>
          <p:nvPr/>
        </p:nvSpPr>
        <p:spPr bwMode="auto">
          <a:xfrm>
            <a:off x="2279651" y="2269207"/>
            <a:ext cx="7559675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(condition)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895" y="19078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80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Using a while loop, print the numbers from 0 to 9 inclusive:</a:t>
            </a:r>
          </a:p>
          <a:p>
            <a:endParaRPr lang="en-US" dirty="0"/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Numbers 0…9 </a:t>
            </a:r>
            <a:endParaRPr lang="bg-BG" dirty="0"/>
          </a:p>
        </p:txBody>
      </p:sp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836612" y="3886200"/>
            <a:ext cx="10667996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(counter &lt; 10)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System.out.printf("Number : %d\n", 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09" y="1981200"/>
            <a:ext cx="9370805" cy="15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37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Do-While Loop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Another classical loop structure is: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block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/>
              <a:t> is repeated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While the boolean loop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/>
              <a:t> holds</a:t>
            </a:r>
          </a:p>
          <a:p>
            <a:pPr>
              <a:lnSpc>
                <a:spcPct val="110000"/>
              </a:lnSpc>
            </a:pPr>
            <a:r>
              <a:rPr lang="en-US" dirty="0"/>
              <a:t>The loop is executed at least once</a:t>
            </a:r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1452565" y="1981200"/>
            <a:ext cx="913764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(condition);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6030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236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Product of Numbers [N..M] 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27012" y="1066800"/>
            <a:ext cx="11734800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noProof="1"/>
              <a:t>Calculate the product of all numbers in the interval 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/>
              <a:t>..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noProof="1"/>
              <a:t>]: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21" y="4076114"/>
            <a:ext cx="5459182" cy="98240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855912" y="2209800"/>
            <a:ext cx="6477001" cy="1188384"/>
            <a:chOff x="440503" y="4442274"/>
            <a:chExt cx="6477001" cy="1188384"/>
          </a:xfrm>
        </p:grpSpPr>
        <p:sp>
          <p:nvSpPr>
            <p:cNvPr id="18" name="Right Arrow 18"/>
            <p:cNvSpPr/>
            <p:nvPr/>
          </p:nvSpPr>
          <p:spPr>
            <a:xfrm>
              <a:off x="2551503" y="4853504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40503" y="4442274"/>
              <a:ext cx="1798497" cy="1165659"/>
              <a:chOff x="2582011" y="3826816"/>
              <a:chExt cx="1866904" cy="1165659"/>
            </a:xfrm>
          </p:grpSpPr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2582011" y="4404328"/>
                <a:ext cx="1866901" cy="58814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1 5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212174" y="4447238"/>
              <a:ext cx="3705330" cy="1183420"/>
              <a:chOff x="5395147" y="3826816"/>
              <a:chExt cx="8249786" cy="1183420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8249786" cy="6059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Product[1..5] = 120</a:t>
                </a: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8249782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0417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Product of Numbers [N..M] 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012" y="1066800"/>
            <a:ext cx="11734800" cy="685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/>
              <a:t>Calculating the product of all numbers in the interval 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/>
              <a:t>..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noProof="1"/>
              <a:t>]: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836614" y="1851992"/>
            <a:ext cx="1051559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BigInteger product = BigInteger.ONE;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BigInteger numberBig = new BigInteger("" +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product = product.multiply(numberBig);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number++;;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&lt;= 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System.out.printf("product[%d..%d] = %d\n", n, m, product);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11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-loop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Consists of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Initialization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</a:t>
            </a:r>
            <a:r>
              <a:rPr lang="en-US" dirty="0"/>
              <a:t> expression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dirty="0"/>
              <a:t> block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2058698" y="1836148"/>
            <a:ext cx="8071432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(initialization; test; update) {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695" y="1424608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1" descr="C:\Trash\infinity.png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767331"/>
            <a:ext cx="2971800" cy="25662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8834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simple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-loop to print the numbers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…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9</a:t>
            </a:r>
            <a:r>
              <a:rPr lang="en-US" dirty="0"/>
              <a:t>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– Examples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985839" y="1981200"/>
            <a:ext cx="10194924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number = 0; number &lt; 10; number++)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System.out.print(number + " 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8815" y="3581400"/>
            <a:ext cx="11806420" cy="63976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A simple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-loop to calculate n!: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04889" y="4461808"/>
            <a:ext cx="10194924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factorial = 1;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1; i &lt;= n; i++)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factorial *= i;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2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Console Input and Output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/>
              <a:t>Scanner and Formatted Printing</a:t>
            </a:r>
          </a:p>
        </p:txBody>
      </p:sp>
      <p:pic>
        <p:nvPicPr>
          <p:cNvPr id="7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1219200"/>
            <a:ext cx="5943600" cy="3227991"/>
          </a:xfrm>
          <a:prstGeom prst="roundRect">
            <a:avLst>
              <a:gd name="adj" fmla="val 3316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32433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bypasses the iteration of the inner-most loop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sum all odd numbers in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/>
              <a:t>, not divisors of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/>
              <a:t>: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993778" y="2514600"/>
            <a:ext cx="10129834" cy="40495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 += 2)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(i % 7 == 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i;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System.out.println("sum = " + sum);</a:t>
            </a:r>
          </a:p>
        </p:txBody>
      </p:sp>
      <p:sp>
        <p:nvSpPr>
          <p:cNvPr id="3" name="Freeform 2"/>
          <p:cNvSpPr/>
          <p:nvPr/>
        </p:nvSpPr>
        <p:spPr>
          <a:xfrm>
            <a:off x="379412" y="3657600"/>
            <a:ext cx="1600200" cy="912675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028" h="1677258">
                <a:moveTo>
                  <a:pt x="1418028" y="1651381"/>
                </a:moveTo>
                <a:cubicBezTo>
                  <a:pt x="885764" y="1699149"/>
                  <a:pt x="383072" y="1703697"/>
                  <a:pt x="162433" y="1460312"/>
                </a:cubicBezTo>
                <a:cubicBezTo>
                  <a:pt x="-58206" y="1216927"/>
                  <a:pt x="-26360" y="450224"/>
                  <a:pt x="94195" y="191070"/>
                </a:cubicBezTo>
                <a:cubicBezTo>
                  <a:pt x="214750" y="-68084"/>
                  <a:pt x="485431" y="27296"/>
                  <a:pt x="558219" y="1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03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055204"/>
            <a:ext cx="11430000" cy="647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exits the inner-most loop</a:t>
            </a:r>
            <a:endParaRPr lang="bg-BG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989012" y="1934816"/>
            <a:ext cx="10210800" cy="433965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new Scanner(System.in).nextInt();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Calculate n! = 1 * 2 * ... *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result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(true)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 ==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*=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System.out.println("n! = " + 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Freeform 5"/>
          <p:cNvSpPr/>
          <p:nvPr/>
        </p:nvSpPr>
        <p:spPr>
          <a:xfrm flipV="1">
            <a:off x="1165352" y="4220816"/>
            <a:ext cx="1652459" cy="1434202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  <a:gd name="connsiteX0" fmla="*/ 1649673 w 1649673"/>
              <a:gd name="connsiteY0" fmla="*/ 1686989 h 1706806"/>
              <a:gd name="connsiteX1" fmla="*/ 175714 w 1649673"/>
              <a:gd name="connsiteY1" fmla="*/ 1460311 h 1706806"/>
              <a:gd name="connsiteX2" fmla="*/ 107476 w 1649673"/>
              <a:gd name="connsiteY2" fmla="*/ 191069 h 1706806"/>
              <a:gd name="connsiteX3" fmla="*/ 571500 w 1649673"/>
              <a:gd name="connsiteY3" fmla="*/ 0 h 1706806"/>
              <a:gd name="connsiteX0" fmla="*/ 1561781 w 1561781"/>
              <a:gd name="connsiteY0" fmla="*/ 1686989 h 1738943"/>
              <a:gd name="connsiteX1" fmla="*/ 237948 w 1561781"/>
              <a:gd name="connsiteY1" fmla="*/ 1567140 h 1738943"/>
              <a:gd name="connsiteX2" fmla="*/ 19584 w 1561781"/>
              <a:gd name="connsiteY2" fmla="*/ 191069 h 1738943"/>
              <a:gd name="connsiteX3" fmla="*/ 483608 w 1561781"/>
              <a:gd name="connsiteY3" fmla="*/ 0 h 1738943"/>
              <a:gd name="connsiteX0" fmla="*/ 1475671 w 1475671"/>
              <a:gd name="connsiteY0" fmla="*/ 1715654 h 1771802"/>
              <a:gd name="connsiteX1" fmla="*/ 151838 w 1475671"/>
              <a:gd name="connsiteY1" fmla="*/ 1595805 h 1771802"/>
              <a:gd name="connsiteX2" fmla="*/ 56304 w 1475671"/>
              <a:gd name="connsiteY2" fmla="*/ 148515 h 1771802"/>
              <a:gd name="connsiteX3" fmla="*/ 397498 w 1475671"/>
              <a:gd name="connsiteY3" fmla="*/ 28665 h 1771802"/>
              <a:gd name="connsiteX0" fmla="*/ 1502372 w 1502372"/>
              <a:gd name="connsiteY0" fmla="*/ 1715654 h 1771802"/>
              <a:gd name="connsiteX1" fmla="*/ 178539 w 1502372"/>
              <a:gd name="connsiteY1" fmla="*/ 1595805 h 1771802"/>
              <a:gd name="connsiteX2" fmla="*/ 83005 w 1502372"/>
              <a:gd name="connsiteY2" fmla="*/ 148515 h 1771802"/>
              <a:gd name="connsiteX3" fmla="*/ 424199 w 1502372"/>
              <a:gd name="connsiteY3" fmla="*/ 28665 h 1771802"/>
              <a:gd name="connsiteX0" fmla="*/ 1502372 w 1502372"/>
              <a:gd name="connsiteY0" fmla="*/ 1686989 h 1737914"/>
              <a:gd name="connsiteX1" fmla="*/ 178539 w 1502372"/>
              <a:gd name="connsiteY1" fmla="*/ 1567140 h 1737914"/>
              <a:gd name="connsiteX2" fmla="*/ 83005 w 1502372"/>
              <a:gd name="connsiteY2" fmla="*/ 208874 h 1737914"/>
              <a:gd name="connsiteX3" fmla="*/ 424199 w 1502372"/>
              <a:gd name="connsiteY3" fmla="*/ 0 h 1737914"/>
              <a:gd name="connsiteX0" fmla="*/ 1511097 w 1511097"/>
              <a:gd name="connsiteY0" fmla="*/ 1686989 h 1738945"/>
              <a:gd name="connsiteX1" fmla="*/ 187264 w 1511097"/>
              <a:gd name="connsiteY1" fmla="*/ 1567140 h 1738945"/>
              <a:gd name="connsiteX2" fmla="*/ 78082 w 1511097"/>
              <a:gd name="connsiteY2" fmla="*/ 191069 h 1738945"/>
              <a:gd name="connsiteX3" fmla="*/ 432924 w 1511097"/>
              <a:gd name="connsiteY3" fmla="*/ 0 h 1738945"/>
              <a:gd name="connsiteX0" fmla="*/ 1483484 w 1483484"/>
              <a:gd name="connsiteY0" fmla="*/ 1686989 h 1706808"/>
              <a:gd name="connsiteX1" fmla="*/ 159651 w 1483484"/>
              <a:gd name="connsiteY1" fmla="*/ 1460313 h 1706808"/>
              <a:gd name="connsiteX2" fmla="*/ 50469 w 1483484"/>
              <a:gd name="connsiteY2" fmla="*/ 191069 h 1706808"/>
              <a:gd name="connsiteX3" fmla="*/ 405311 w 1483484"/>
              <a:gd name="connsiteY3" fmla="*/ 0 h 170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3484" h="1706808">
                <a:moveTo>
                  <a:pt x="1483484" y="1686989"/>
                </a:moveTo>
                <a:cubicBezTo>
                  <a:pt x="951220" y="1734757"/>
                  <a:pt x="398487" y="1709633"/>
                  <a:pt x="159651" y="1460313"/>
                </a:cubicBezTo>
                <a:cubicBezTo>
                  <a:pt x="-79185" y="1210993"/>
                  <a:pt x="9526" y="434454"/>
                  <a:pt x="50469" y="191069"/>
                </a:cubicBezTo>
                <a:cubicBezTo>
                  <a:pt x="91412" y="-52316"/>
                  <a:pt x="332523" y="27295"/>
                  <a:pt x="405311" y="0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92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typical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for-each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Iterates over all the elements of a collection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en-US" dirty="0"/>
              <a:t> is the loop variable that takes sequentially all collection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can be list, array or other group of elements of the same type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1827216" y="2006776"/>
            <a:ext cx="8534396" cy="15327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collection) {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284317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96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Example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for-each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loop: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The loop iterates over the array of day names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The variable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takes all its values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Applicable for all collections: arrays, lists, strings, etc.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itchFamily="49" charset="0"/>
              </a:rPr>
              <a:t>For-Each</a:t>
            </a:r>
            <a:r>
              <a:rPr lang="en-US" dirty="0"/>
              <a:t> Loop – Example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1065212" y="1994623"/>
            <a:ext cx="10058400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days = { "Monday", "Tuesday", "Wednesday",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"Thursday", "Friday", "Saturday", "Sunday"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days)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System.out.println(day);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175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all combinations </a:t>
            </a:r>
            <a:r>
              <a:rPr lang="en-US" dirty="0"/>
              <a:t>from TOTO 6/49 lottery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Lottery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905"/>
          <a:stretch/>
        </p:blipFill>
        <p:spPr>
          <a:xfrm>
            <a:off x="2193812" y="3012335"/>
            <a:ext cx="3193696" cy="29312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82" y="1854215"/>
            <a:ext cx="3315620" cy="282617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905" y="3125292"/>
            <a:ext cx="3377507" cy="28068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5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41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all combinations </a:t>
            </a:r>
            <a:r>
              <a:rPr lang="en-US" dirty="0"/>
              <a:t>from TOTO 6/49 lottery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Lottery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1390" y="2471124"/>
            <a:ext cx="10334622" cy="33200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i1 = 1; i1 &lt;= 44; i1++)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i2 = i1 + 1; i2 &lt;= 45; i2++)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i3 = i2 + 1; i3 &lt;= 46; i3++)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i4 = i3 + 1; i4 &lt;= 47; i4++)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i5 = i4 + 1; i5 &lt;= 48; i5++)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for (int i6 = i5 + 1; i6 &lt;= 49; i6++)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System.out.printf("%d %d %d %d %d %d\n",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i1, i2, i3, i4, i5, i6);</a:t>
            </a:r>
          </a:p>
        </p:txBody>
      </p:sp>
    </p:spTree>
    <p:extLst>
      <p:ext uri="{BB962C8B-B14F-4D97-AF65-F5344CB8AC3E}">
        <p14:creationId xmlns:p14="http://schemas.microsoft.com/office/powerpoint/2010/main" val="3092278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Call method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concrete values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4595257"/>
            <a:ext cx="10363200" cy="9771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1805399"/>
            <a:ext cx="10363200" cy="1567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start,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end)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System.out.println(i + " ");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566234" y="1041594"/>
            <a:ext cx="3429000" cy="1012172"/>
          </a:xfrm>
          <a:prstGeom prst="wedgeRoundRectCallout">
            <a:avLst>
              <a:gd name="adj1" fmla="val -101783"/>
              <a:gd name="adj2" fmla="val 2936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Declares the use of 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 and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2284412" y="5689275"/>
            <a:ext cx="3429000" cy="1012172"/>
          </a:xfrm>
          <a:prstGeom prst="wedgeRoundRectCallout">
            <a:avLst>
              <a:gd name="adj1" fmla="val 389"/>
              <a:gd name="adj2" fmla="val -9572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Passing concrete values 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when called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545744" y="2770442"/>
            <a:ext cx="3429000" cy="1012172"/>
          </a:xfrm>
          <a:prstGeom prst="wedgeRoundRectCallout">
            <a:avLst>
              <a:gd name="adj1" fmla="val -80850"/>
              <a:gd name="adj2" fmla="val -10664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Multiple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separated by comma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6627812" y="5005376"/>
            <a:ext cx="3429000" cy="1012172"/>
          </a:xfrm>
          <a:prstGeom prst="wedgeRoundRectCallout">
            <a:avLst>
              <a:gd name="adj1" fmla="val -127611"/>
              <a:gd name="adj2" fmla="val -7296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names in Java should be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camelCase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- </a:t>
            </a:r>
            <a:r>
              <a:rPr lang="en-US" sz="3200" dirty="0"/>
              <a:t>does 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Other types</a:t>
            </a:r>
            <a:r>
              <a:rPr lang="en-US" sz="3200" dirty="0"/>
              <a:t> - return values, based on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r>
              <a:rPr lang="en-US" sz="3200" dirty="0"/>
              <a:t> of the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Return Types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828800"/>
            <a:ext cx="10363198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sz="2200" dirty="0"/>
              <a:t> addOne(int n) {</a:t>
            </a:r>
          </a:p>
          <a:p>
            <a:r>
              <a:rPr lang="en-US" sz="2200" dirty="0"/>
              <a:t>    n += 1;</a:t>
            </a:r>
          </a:p>
          <a:p>
            <a:r>
              <a:rPr lang="en-US" sz="2200" dirty="0"/>
              <a:t>    System.out.println(n);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800600"/>
            <a:ext cx="103631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sz="2200" dirty="0">
                <a:solidFill>
                  <a:schemeClr val="tx1"/>
                </a:solidFill>
              </a:rPr>
              <a:t> plusOne(int n) {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200" dirty="0">
                <a:solidFill>
                  <a:schemeClr val="tx1"/>
                </a:solidFill>
              </a:rPr>
              <a:t> n + 1;</a:t>
            </a:r>
          </a:p>
          <a:p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865812" y="2038400"/>
            <a:ext cx="2275657" cy="978316"/>
          </a:xfrm>
          <a:prstGeom prst="wedgeRoundRectCallout">
            <a:avLst>
              <a:gd name="adj1" fmla="val -80164"/>
              <a:gd name="adj2" fmla="val 26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5368597" y="4777563"/>
            <a:ext cx="2965286" cy="978316"/>
          </a:xfrm>
          <a:prstGeom prst="wedgeRoundRectCallout">
            <a:avLst>
              <a:gd name="adj1" fmla="val -99598"/>
              <a:gd name="adj2" fmla="val 18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 with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a method that </a:t>
            </a:r>
            <a:r>
              <a:rPr lang="en-US" dirty="0"/>
              <a:t>calculates a triangle area by a given:</a:t>
            </a:r>
          </a:p>
          <a:p>
            <a:pPr lvl="1"/>
            <a:r>
              <a:rPr lang="en-US" sz="3000" dirty="0"/>
              <a:t>Base</a:t>
            </a:r>
          </a:p>
          <a:p>
            <a:pPr lvl="1"/>
            <a:r>
              <a:rPr lang="en-US" sz="3000" dirty="0"/>
              <a:t>Height</a:t>
            </a:r>
          </a:p>
          <a:p>
            <a:r>
              <a:rPr lang="en-US" sz="3200" dirty="0"/>
              <a:t>Format the result to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second digit after the decimal separator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 Method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709128" y="4243965"/>
            <a:ext cx="6767396" cy="1394835"/>
            <a:chOff x="2709128" y="3657600"/>
            <a:chExt cx="6767396" cy="1394835"/>
          </a:xfrm>
        </p:grpSpPr>
        <p:sp>
          <p:nvSpPr>
            <p:cNvPr id="16" name="Right Arrow 18"/>
            <p:cNvSpPr/>
            <p:nvPr/>
          </p:nvSpPr>
          <p:spPr>
            <a:xfrm>
              <a:off x="4757715" y="4132870"/>
              <a:ext cx="440447" cy="4561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709128" y="3657600"/>
              <a:ext cx="1798496" cy="1394835"/>
              <a:chOff x="2582012" y="3826816"/>
              <a:chExt cx="1866903" cy="1164953"/>
            </a:xfrm>
          </p:grpSpPr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4.00 2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419184" y="3657600"/>
              <a:ext cx="4057340" cy="1394835"/>
              <a:chOff x="5395147" y="3826816"/>
              <a:chExt cx="4211665" cy="1164953"/>
            </a:xfrm>
          </p:grpSpPr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Area = 4.00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916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/>
              <a:t> class can read strings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scanner</a:t>
            </a:r>
            <a:r>
              <a:rPr lang="en-US" dirty="0"/>
              <a:t> takes as a parameter an input stream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nextLine()</a:t>
            </a:r>
            <a:r>
              <a:rPr lang="en-US" dirty="0"/>
              <a:t> reads a whole line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next()</a:t>
            </a:r>
            <a:r>
              <a:rPr lang="en-US" dirty="0"/>
              <a:t> reads the string before the next delimiter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348698" y="2057400"/>
            <a:ext cx="9470114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input.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51174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 Method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379722"/>
            <a:ext cx="10943998" cy="45008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300" dirty="0"/>
              <a:t>static double calcTriangleArea(double width, double height) {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300" dirty="0"/>
              <a:t> width * height / 2;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}</a:t>
            </a:r>
          </a:p>
          <a:p>
            <a:pPr>
              <a:lnSpc>
                <a:spcPct val="110000"/>
              </a:lnSpc>
            </a:pPr>
            <a:endParaRPr lang="en-US" sz="2300" dirty="0"/>
          </a:p>
          <a:p>
            <a:pPr>
              <a:lnSpc>
                <a:spcPct val="110000"/>
              </a:lnSpc>
            </a:pPr>
            <a:r>
              <a:rPr lang="en-US" sz="2300" dirty="0"/>
              <a:t>public static void main(String[] args) {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Scanner input = new Scanner(System.in);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double width = input.nextDouble();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double height = input.nextDouble();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double area =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300" dirty="0"/>
              <a:t>(width, height);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System.out.printf("Area = %.2f", area);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0310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Conditionals, Loops,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2" y="2263534"/>
            <a:ext cx="3073928" cy="15401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102" y="2110879"/>
            <a:ext cx="3179286" cy="1845476"/>
          </a:xfrm>
          <a:prstGeom prst="roundRect">
            <a:avLst>
              <a:gd name="adj" fmla="val 1819"/>
            </a:avLst>
          </a:prstGeom>
        </p:spPr>
      </p:pic>
    </p:spTree>
    <p:extLst>
      <p:ext uri="{BB962C8B-B14F-4D97-AF65-F5344CB8AC3E}">
        <p14:creationId xmlns:p14="http://schemas.microsoft.com/office/powerpoint/2010/main" val="3028472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Java supports limited set of primitive</a:t>
            </a:r>
            <a:br>
              <a:rPr lang="en-US" sz="3200" dirty="0"/>
            </a:br>
            <a:r>
              <a:rPr lang="en-US" sz="3200" dirty="0"/>
              <a:t>data types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  <a:br>
              <a:rPr lang="en-US" dirty="0"/>
            </a:br>
            <a:r>
              <a:rPr lang="en-US" dirty="0"/>
              <a:t>provide formatted input / output</a:t>
            </a:r>
          </a:p>
          <a:p>
            <a:r>
              <a:rPr lang="en-US" dirty="0"/>
              <a:t>Java supports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</a:p>
          <a:p>
            <a:r>
              <a:rPr lang="en-US" sz="3600" dirty="0"/>
              <a:t>Java supports the classical loop constructs</a:t>
            </a:r>
          </a:p>
          <a:p>
            <a:r>
              <a:rPr lang="en-US" sz="3600" dirty="0"/>
              <a:t>Java support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8288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07">
            <a:off x="7340792" y="376899"/>
            <a:ext cx="1125176" cy="1793022"/>
          </a:xfrm>
          <a:prstGeom prst="roundRect">
            <a:avLst>
              <a:gd name="adj" fmla="val 2736"/>
            </a:avLst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049379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Basics</a:t>
            </a:r>
            <a:r>
              <a:rPr lang="en-US" sz="2000" dirty="0"/>
              <a:t>" course by </a:t>
            </a:r>
            <a:r>
              <a:rPr lang="en-US" sz="2000" noProof="1"/>
              <a:t>Software University </a:t>
            </a:r>
            <a:r>
              <a:rPr lang="en-US" sz="2000" dirty="0"/>
              <a:t>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/>
              <a:t> class also reads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numbers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 be separated</a:t>
            </a:r>
            <a:r>
              <a:rPr lang="en-US" dirty="0"/>
              <a:t> by any sequence of whitespace characters (e.g. spaces, tabs, new lines, …)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 is thrown</a:t>
            </a:r>
            <a:r>
              <a:rPr lang="en-US" dirty="0"/>
              <a:t> when non-number characters are entered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6212" y="1981201"/>
            <a:ext cx="9296400" cy="2438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firstNum = input.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secondNum = input.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2003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System.out.print()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System.out.println()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2279770"/>
            <a:ext cx="10460714" cy="36848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location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age = 3.5;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is " + age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years old organization located in " + location + ".");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 is 0.5 years old organization located in Sofia.</a:t>
            </a: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789612" y="2971800"/>
            <a:ext cx="2743200" cy="838200"/>
          </a:xfrm>
          <a:prstGeom prst="wedgeRoundRectCallout">
            <a:avLst>
              <a:gd name="adj1" fmla="val -87183"/>
              <a:gd name="adj2" fmla="val 630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Prints without a new line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240507" y="3810000"/>
            <a:ext cx="2743200" cy="391038"/>
          </a:xfrm>
          <a:prstGeom prst="wedgeRoundRectCallout">
            <a:avLst>
              <a:gd name="adj1" fmla="val -249502"/>
              <a:gd name="adj2" fmla="val 381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Prints a new line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1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Write program that reads: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words </a:t>
            </a:r>
            <a:r>
              <a:rPr lang="en-US" dirty="0"/>
              <a:t>from the first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 and two doubles </a:t>
            </a:r>
            <a:r>
              <a:rPr lang="en-US" dirty="0"/>
              <a:t>which may be on multiple lines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from the next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And prints {firstWord secondWord </a:t>
            </a:r>
            <a:r>
              <a:rPr lang="en-US" dirty="0" err="1"/>
              <a:t>thirdWord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)sum}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Read Input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370012" y="4172042"/>
            <a:ext cx="4724400" cy="1903617"/>
            <a:chOff x="8420898" y="2155759"/>
            <a:chExt cx="3145514" cy="1936347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420898" y="2743200"/>
              <a:ext cx="3145514" cy="134890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Java Rocks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     12.5   -7.5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End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420898" y="2155759"/>
              <a:ext cx="3145513" cy="5975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Sample Input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183963" y="4937624"/>
            <a:ext cx="36576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 Rocks End 10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437312" y="504084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78355" y="1260722"/>
            <a:ext cx="10155914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endParaRPr lang="it-IT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firstWord = input.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("\\w+");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secondWord = input.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("\\w+");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numInt = input.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numDouble1 = input.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numDouble2 = input.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Skip to the line end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thirdWord = input.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numInt + numDouble1 + numDouble2;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println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(firstWord + " " + secondWord + " " + thirdWord + " " + sum);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Read 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3151</Words>
  <Application>Microsoft Office PowerPoint</Application>
  <PresentationFormat>Custom</PresentationFormat>
  <Paragraphs>572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Consolas</vt:lpstr>
      <vt:lpstr>Courier New</vt:lpstr>
      <vt:lpstr>Times New Roman</vt:lpstr>
      <vt:lpstr>Wingdings</vt:lpstr>
      <vt:lpstr>Wingdings 2</vt:lpstr>
      <vt:lpstr>SoftUni 16x9</vt:lpstr>
      <vt:lpstr>Java Syntax</vt:lpstr>
      <vt:lpstr>Questions</vt:lpstr>
      <vt:lpstr>Table of Contents</vt:lpstr>
      <vt:lpstr>Console Input and Output</vt:lpstr>
      <vt:lpstr>Reading From the Console</vt:lpstr>
      <vt:lpstr>Reading From the Console (2)</vt:lpstr>
      <vt:lpstr>Printing to the Console</vt:lpstr>
      <vt:lpstr>Problem: Read Input</vt:lpstr>
      <vt:lpstr>Solution: Read Input</vt:lpstr>
      <vt:lpstr>Formatted Printing</vt:lpstr>
      <vt:lpstr>Problem: Average of Three Numbers</vt:lpstr>
      <vt:lpstr>Data Types in Java</vt:lpstr>
      <vt:lpstr>Integer Types</vt:lpstr>
      <vt:lpstr>Floating-Point Types</vt:lpstr>
      <vt:lpstr>Floating-Point Types – Examples</vt:lpstr>
      <vt:lpstr>BigDecimal</vt:lpstr>
      <vt:lpstr>Problem: Euro Trip</vt:lpstr>
      <vt:lpstr>Solution: Euro Trip</vt:lpstr>
      <vt:lpstr>Other Primitive Data Types</vt:lpstr>
      <vt:lpstr>The String Data Type</vt:lpstr>
      <vt:lpstr>Problem: Greeting</vt:lpstr>
      <vt:lpstr>Solution: Greeting</vt:lpstr>
      <vt:lpstr>The Object Type</vt:lpstr>
      <vt:lpstr>Nullable Types: Integer, Long, Boolean, …</vt:lpstr>
      <vt:lpstr>Type Conversion</vt:lpstr>
      <vt:lpstr>I/O and Data Types</vt:lpstr>
      <vt:lpstr>Conditional Statements</vt:lpstr>
      <vt:lpstr>Conditional Statements: if-else</vt:lpstr>
      <vt:lpstr>Conditional Statements: switch-case</vt:lpstr>
      <vt:lpstr>Problem: Transport Price</vt:lpstr>
      <vt:lpstr>Solution: Transport Price</vt:lpstr>
      <vt:lpstr>Loops</vt:lpstr>
      <vt:lpstr>While Loop</vt:lpstr>
      <vt:lpstr>Problem: Numbers 0…9 </vt:lpstr>
      <vt:lpstr>Do-While Loop</vt:lpstr>
      <vt:lpstr>Problem: Product of Numbers [N..M] </vt:lpstr>
      <vt:lpstr>Solution: Product of Numbers [N..M] </vt:lpstr>
      <vt:lpstr>For Loops</vt:lpstr>
      <vt:lpstr>For Loop – Examples</vt:lpstr>
      <vt:lpstr>Using the continue Operator</vt:lpstr>
      <vt:lpstr>Using the break Operator</vt:lpstr>
      <vt:lpstr>For-Each Loop</vt:lpstr>
      <vt:lpstr>For-Each Loop – Example</vt:lpstr>
      <vt:lpstr>Problem: Lottery</vt:lpstr>
      <vt:lpstr>Problem: Lottery</vt:lpstr>
      <vt:lpstr>Methods</vt:lpstr>
      <vt:lpstr>Method Parameters</vt:lpstr>
      <vt:lpstr>Method Return Types</vt:lpstr>
      <vt:lpstr>Problem: Calculate Triangle Area Method</vt:lpstr>
      <vt:lpstr>Solution: Calculate Triangle Area Method</vt:lpstr>
      <vt:lpstr>Conditionals, Loops, Methods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Syntax</dc:title>
  <dc:creator/>
  <cp:keywords>Java, SoftUni, Software University, programming, course</cp:keywords>
  <cp:lastModifiedBy/>
  <cp:revision>1</cp:revision>
  <dcterms:created xsi:type="dcterms:W3CDTF">2014-01-02T17:00:34Z</dcterms:created>
  <dcterms:modified xsi:type="dcterms:W3CDTF">2017-01-16T10:31:22Z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